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323" r:id="rId2"/>
    <p:sldId id="258" r:id="rId3"/>
    <p:sldId id="427" r:id="rId4"/>
    <p:sldId id="260" r:id="rId5"/>
    <p:sldId id="261" r:id="rId6"/>
    <p:sldId id="268" r:id="rId7"/>
    <p:sldId id="401" r:id="rId8"/>
    <p:sldId id="303" r:id="rId9"/>
    <p:sldId id="417" r:id="rId10"/>
    <p:sldId id="453" r:id="rId11"/>
    <p:sldId id="416" r:id="rId12"/>
    <p:sldId id="447" r:id="rId13"/>
    <p:sldId id="448" r:id="rId14"/>
    <p:sldId id="397" r:id="rId15"/>
    <p:sldId id="432" r:id="rId16"/>
    <p:sldId id="418" r:id="rId17"/>
    <p:sldId id="434" r:id="rId18"/>
    <p:sldId id="431" r:id="rId19"/>
    <p:sldId id="361" r:id="rId20"/>
    <p:sldId id="413" r:id="rId21"/>
    <p:sldId id="414" r:id="rId22"/>
    <p:sldId id="421" r:id="rId23"/>
    <p:sldId id="420" r:id="rId24"/>
    <p:sldId id="450" r:id="rId25"/>
    <p:sldId id="451" r:id="rId26"/>
    <p:sldId id="452" r:id="rId27"/>
    <p:sldId id="423" r:id="rId28"/>
    <p:sldId id="449" r:id="rId29"/>
    <p:sldId id="424" r:id="rId30"/>
    <p:sldId id="435" r:id="rId31"/>
    <p:sldId id="437" r:id="rId32"/>
    <p:sldId id="382" r:id="rId33"/>
    <p:sldId id="438" r:id="rId34"/>
    <p:sldId id="441" r:id="rId35"/>
    <p:sldId id="440" r:id="rId36"/>
    <p:sldId id="436" r:id="rId37"/>
    <p:sldId id="304" r:id="rId38"/>
    <p:sldId id="439" r:id="rId39"/>
    <p:sldId id="30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0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95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6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90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нам дает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36049"/>
            <a:ext cx="83058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Преимущества абстракции</a:t>
            </a:r>
            <a:r>
              <a:rPr lang="en-US" sz="1200" b="1" dirty="0" smtClean="0"/>
              <a:t>:</a:t>
            </a:r>
            <a:endParaRPr lang="ru-RU" sz="1200" b="1" dirty="0" smtClean="0"/>
          </a:p>
          <a:p>
            <a:endParaRPr lang="ru-RU" sz="1200" b="1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64079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3813"/>
            <a:ext cx="7855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0616" y="2046872"/>
            <a:ext cx="2034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0550" y="1714492"/>
            <a:ext cx="341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 smtClean="0"/>
              <a:t>Абстрактные </a:t>
            </a:r>
            <a:r>
              <a:rPr lang="ru-RU" dirty="0"/>
              <a:t>классы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551" y="2046872"/>
            <a:ext cx="34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00616" y="1714491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smtClean="0"/>
              <a:t>Интерфейсы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3453151"/>
            <a:ext cx="819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Важным аспектом абстракции является то, что </a:t>
            </a:r>
            <a:r>
              <a:rPr lang="ru-RU" i="1" dirty="0">
                <a:solidFill>
                  <a:srgbClr val="FF0000"/>
                </a:solidFill>
              </a:rPr>
              <a:t>нельзя</a:t>
            </a:r>
            <a:r>
              <a:rPr lang="ru-RU" dirty="0">
                <a:solidFill>
                  <a:srgbClr val="FF0000"/>
                </a:solidFill>
              </a:rPr>
              <a:t> создать объект абстрактного типа</a:t>
            </a:r>
            <a:r>
              <a:rPr lang="ru-RU" dirty="0">
                <a:solidFill>
                  <a:schemeClr val="tx1"/>
                </a:solidFill>
              </a:rPr>
              <a:t>, так как он допускает неопределенное поведение. </a:t>
            </a: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</a:t>
            </a:r>
            <a:r>
              <a:rPr lang="ru-RU" dirty="0" smtClean="0"/>
              <a:t>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</a:t>
            </a:r>
          </a:p>
          <a:p>
            <a:r>
              <a:rPr lang="en-US" sz="1200" dirty="0" smtClean="0">
                <a:latin typeface="Consolas"/>
              </a:rPr>
              <a:t>        { </a:t>
            </a:r>
          </a:p>
          <a:p>
            <a:r>
              <a:rPr lang="en-US" sz="1200" dirty="0" smtClean="0">
                <a:latin typeface="Consolas"/>
              </a:rPr>
              <a:t>    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200" dirty="0" smtClean="0">
                <a:latin typeface="Consolas"/>
              </a:rPr>
              <a:t>; </a:t>
            </a:r>
          </a:p>
          <a:p>
            <a:r>
              <a:rPr lang="en-US" sz="1200" dirty="0" smtClean="0">
                <a:latin typeface="Consolas"/>
              </a:rPr>
              <a:t>        } 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2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200" dirty="0" smtClean="0">
                <a:latin typeface="Consolas"/>
              </a:rPr>
              <a:t>);</a:t>
            </a:r>
          </a:p>
          <a:p>
            <a:r>
              <a:rPr lang="ru-RU" sz="1200" dirty="0" smtClean="0">
                <a:latin typeface="Consolas"/>
              </a:rPr>
              <a:t>    }</a:t>
            </a: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Абстрактный класс </a:t>
            </a:r>
            <a:r>
              <a:rPr lang="ru-RU" dirty="0" smtClean="0"/>
              <a:t>— это класс, который помечен ключевым словом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/>
              <a:t>и</a:t>
            </a:r>
            <a:r>
              <a:rPr lang="ru-RU" i="1" dirty="0" smtClean="0"/>
              <a:t> может</a:t>
            </a:r>
            <a:r>
              <a:rPr lang="ru-RU" dirty="0" smtClean="0"/>
              <a:t> содержать методы без реализации. Такие методы называются абстрактными.</a:t>
            </a:r>
          </a:p>
          <a:p>
            <a:endParaRPr lang="ru-RU" dirty="0" smtClean="0"/>
          </a:p>
          <a:p>
            <a:r>
              <a:rPr lang="ru-RU" dirty="0"/>
              <a:t>О</a:t>
            </a:r>
            <a:r>
              <a:rPr lang="ru-RU" dirty="0" smtClean="0"/>
              <a:t>тличия </a:t>
            </a:r>
            <a:r>
              <a:rPr lang="ru-RU" dirty="0" smtClean="0"/>
              <a:t>от интерфейсов: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200" b="1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Ключевое</a:t>
            </a:r>
            <a:r>
              <a:rPr lang="ru-RU" dirty="0" smtClean="0"/>
              <a:t>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312041"/>
            <a:ext cx="4205704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872806" y="1312041"/>
            <a:ext cx="3892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2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Ключевое</a:t>
            </a:r>
            <a:r>
              <a:rPr lang="ru-RU" dirty="0" smtClean="0"/>
              <a:t>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407500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800600" y="1306374"/>
            <a:ext cx="417058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</a:t>
            </a:r>
            <a:r>
              <a:rPr lang="ru-RU" sz="2800" dirty="0" smtClean="0"/>
              <a:t>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Решение</a:t>
            </a:r>
            <a:r>
              <a:rPr lang="ru-RU" dirty="0" smtClean="0"/>
              <a:t>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3" y="1009926"/>
            <a:ext cx="368626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6270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</a:t>
            </a:r>
            <a:r>
              <a:rPr lang="ru-RU" dirty="0"/>
              <a:t>это </a:t>
            </a:r>
            <a:r>
              <a:rPr lang="ru-RU" dirty="0"/>
              <a:t>принцип объектно-ориентированного программирования, который позволяет использовать один и тот же интерфейс (имя метода или оператора) для работы с объектами разных типов данных</a:t>
            </a:r>
            <a:r>
              <a:rPr lang="ru-RU" dirty="0"/>
              <a:t>.</a:t>
            </a:r>
            <a:r>
              <a:rPr lang="ru-RU" dirty="0" smtClean="0"/>
              <a:t> </a:t>
            </a:r>
          </a:p>
          <a:p>
            <a:endParaRPr lang="ru-RU" dirty="0"/>
          </a:p>
          <a:p>
            <a:r>
              <a:rPr lang="ru-RU" dirty="0" smtClean="0"/>
              <a:t>Это </a:t>
            </a:r>
            <a:r>
              <a:rPr lang="ru-RU" dirty="0" smtClean="0"/>
              <a:t>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</a:t>
            </a:r>
            <a:r>
              <a:rPr lang="ru-RU" dirty="0" smtClean="0"/>
              <a:t>Вместо </a:t>
            </a:r>
            <a:r>
              <a:rPr lang="ru-RU" dirty="0" smtClean="0"/>
              <a:t>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sz="1600" dirty="0" smtClean="0"/>
          </a:p>
          <a:p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61274" y="11115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63344" y="1219654"/>
            <a:ext cx="4600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4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485462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7" y="1120768"/>
            <a:ext cx="4826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mtClean="0">
                <a:solidFill>
                  <a:srgbClr val="0000FF"/>
                </a:solidFill>
                <a:latin typeface="Consolas"/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5893702" y="670325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3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5242" y="994627"/>
            <a:ext cx="677280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и свойство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currentClothSet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1.3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SetNextTools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1.4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ChangeClothes</a:t>
            </a:r>
            <a:r>
              <a:rPr lang="ru-RU" dirty="0" smtClean="0"/>
              <a:t>(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allTools</a:t>
            </a:r>
            <a:r>
              <a:rPr lang="ru-RU" dirty="0" smtClean="0"/>
              <a:t> типа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List</a:t>
            </a:r>
            <a:r>
              <a:rPr lang="en-US" dirty="0" smtClean="0">
                <a:latin typeface="Consolas"/>
              </a:rPr>
              <a:t>&lt;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en-US" dirty="0" smtClean="0">
                <a:latin typeface="Consolas"/>
              </a:rPr>
              <a:t>&gt;</a:t>
            </a:r>
          </a:p>
          <a:p>
            <a:r>
              <a:rPr lang="ru-RU" dirty="0" smtClean="0"/>
              <a:t>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UseTool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2. Описать смену одежды и использование оружия</a:t>
            </a:r>
          </a:p>
          <a:p>
            <a:r>
              <a:rPr lang="ru-RU" dirty="0" smtClean="0"/>
              <a:t>2.1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en-US" dirty="0" smtClean="0">
                <a:latin typeface="Consolas"/>
              </a:rPr>
              <a:t>()</a:t>
            </a:r>
            <a:r>
              <a:rPr lang="ru-RU" dirty="0" smtClean="0"/>
              <a:t> с реализацией по умолчанию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ru-RU" dirty="0" smtClean="0"/>
              <a:t>) «бах-бах»</a:t>
            </a:r>
          </a:p>
          <a:p>
            <a:r>
              <a:rPr lang="ru-RU" dirty="0" smtClean="0"/>
              <a:t>2.1.2 Создать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Knife</a:t>
            </a:r>
            <a:r>
              <a:rPr lang="ru-RU" dirty="0" smtClean="0"/>
              <a:t>, наследующий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r>
              <a:rPr lang="ru-RU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smtClean="0"/>
              <a:t>c </a:t>
            </a:r>
            <a:r>
              <a:rPr lang="ru-RU" dirty="0" smtClean="0"/>
              <a:t>переопределением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ru-RU" dirty="0" smtClean="0"/>
              <a:t>) метода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ru-RU" dirty="0" smtClean="0"/>
              <a:t> и поведением «чик-чик»</a:t>
            </a:r>
          </a:p>
          <a:p>
            <a:r>
              <a:rPr lang="ru-RU" dirty="0" smtClean="0"/>
              <a:t>2.2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интерфейса.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 </a:t>
            </a:r>
            <a:r>
              <a:rPr lang="ru-RU" dirty="0" smtClean="0"/>
              <a:t>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Пустить в ход текущее оружие текущим оружием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1018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1391</Words>
  <Application>Microsoft Office PowerPoint</Application>
  <PresentationFormat>Экран (16:9)</PresentationFormat>
  <Paragraphs>335</Paragraphs>
  <Slides>39</Slides>
  <Notes>39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Avenir</vt:lpstr>
      <vt:lpstr>Calibri</vt:lpstr>
      <vt:lpstr>Consolas</vt:lpstr>
      <vt:lpstr>Roboto</vt:lpstr>
      <vt:lpstr>Courier New</vt:lpstr>
      <vt:lpstr>Arial</vt:lpstr>
      <vt:lpstr>Светлая тема</vt:lpstr>
      <vt:lpstr>ООП</vt:lpstr>
      <vt:lpstr>Презентация PowerPoint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Что нам дает абстракция?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673</cp:revision>
  <dcterms:modified xsi:type="dcterms:W3CDTF">2025-12-19T10:05:21Z</dcterms:modified>
</cp:coreProperties>
</file>